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1" r:id="rId5"/>
    <p:sldId id="263" r:id="rId6"/>
    <p:sldId id="265" r:id="rId7"/>
    <p:sldId id="266" r:id="rId8"/>
    <p:sldId id="267" r:id="rId9"/>
    <p:sldId id="269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E03476-F658-4E79-B127-9A5C50E4A546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0543C4-2490-4905-A065-889FDD72E36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3/34/Jodid_draseln%C3%BD.jpg" TargetMode="External"/><Relationship Id="rId3" Type="http://schemas.openxmlformats.org/officeDocument/2006/relationships/hyperlink" Target="http://www.oskole.sk/userfiles/image/ch%C3%A9mia/halogeny/image004.jpg" TargetMode="External"/><Relationship Id="rId7" Type="http://schemas.openxmlformats.org/officeDocument/2006/relationships/hyperlink" Target="http://upload.wikimedia.org/wikipedia/commons/thumb/a/a2/Salt_Crystals.JPG/800px-Salt_Crystals.JPG" TargetMode="External"/><Relationship Id="rId2" Type="http://schemas.openxmlformats.org/officeDocument/2006/relationships/hyperlink" Target="http://upload.wikimedia.org/wikipedia/commons/8/87/Chlorine-3D-vdW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3/3c/Jod_pevny.jpg" TargetMode="External"/><Relationship Id="rId5" Type="http://schemas.openxmlformats.org/officeDocument/2006/relationships/hyperlink" Target="http://upload.wikimedia.org/wikipedia/commons/thumb/8/87/Bromine-ampoule.jpg/600px-Bromine-ampoule.jpg" TargetMode="External"/><Relationship Id="rId4" Type="http://schemas.openxmlformats.org/officeDocument/2006/relationships/hyperlink" Target="http://jumk.de/mein-pse/fluor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/>
          <a:lstStyle/>
          <a:p>
            <a:pPr algn="ctr"/>
            <a:r>
              <a:rPr lang="cs-CZ" dirty="0" smtClean="0"/>
              <a:t>Halogeny a halogenidy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Shrnutí</a:t>
            </a:r>
            <a:br>
              <a:rPr lang="cs-CZ" dirty="0"/>
            </a:br>
            <a:r>
              <a:rPr lang="cs-CZ" sz="3600" dirty="0"/>
              <a:t>Doplňte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Halogeny jsou prvky ……… ……… periodické soustavy prvků. Molekuly volných halogenů jsou složeny ze ……… ……… . V pitné vodě se vyskytuje ………, jód je obsažen v hormonu ……… ………, v zubní sklovině je obsažen ……… a brom se používá ve ………… průmyslu. Dvouprvkové sloučeniny halogenů se nazývají ……… a atomy halogenů v nich mají oxidační číslo ……… . Mezi nejznámější halogenidy patří kuchyňská sůl = ……… ………, k ochraně před radiací se používá ……… ……… 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392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Halogeny jsou prvky </a:t>
            </a:r>
            <a:r>
              <a:rPr lang="cs-CZ" dirty="0" smtClean="0">
                <a:solidFill>
                  <a:srgbClr val="FF0000"/>
                </a:solidFill>
              </a:rPr>
              <a:t>VII. A skupiny</a:t>
            </a:r>
            <a:r>
              <a:rPr lang="cs-CZ" dirty="0" smtClean="0"/>
              <a:t> </a:t>
            </a:r>
            <a:r>
              <a:rPr lang="cs-CZ" dirty="0"/>
              <a:t>periodické soustavy prvků. Molekuly volných halogenů jsou složeny ze </a:t>
            </a:r>
            <a:r>
              <a:rPr lang="cs-CZ" dirty="0" smtClean="0">
                <a:solidFill>
                  <a:srgbClr val="FF0000"/>
                </a:solidFill>
              </a:rPr>
              <a:t>dvou atomů</a:t>
            </a:r>
            <a:r>
              <a:rPr lang="cs-CZ" dirty="0" smtClean="0"/>
              <a:t>. </a:t>
            </a:r>
            <a:r>
              <a:rPr lang="cs-CZ" dirty="0"/>
              <a:t>V pitné vodě se vyskytuje </a:t>
            </a:r>
            <a:r>
              <a:rPr lang="cs-CZ" dirty="0" smtClean="0">
                <a:solidFill>
                  <a:srgbClr val="FF0000"/>
                </a:solidFill>
              </a:rPr>
              <a:t>chlor</a:t>
            </a:r>
            <a:r>
              <a:rPr lang="cs-CZ" dirty="0" smtClean="0"/>
              <a:t>, </a:t>
            </a:r>
            <a:r>
              <a:rPr lang="cs-CZ" dirty="0"/>
              <a:t>jód je obsažen v hormonu </a:t>
            </a:r>
            <a:r>
              <a:rPr lang="cs-CZ" dirty="0" smtClean="0">
                <a:solidFill>
                  <a:srgbClr val="FF0000"/>
                </a:solidFill>
              </a:rPr>
              <a:t>štítné žlázy</a:t>
            </a:r>
            <a:r>
              <a:rPr lang="cs-CZ" dirty="0" smtClean="0"/>
              <a:t>, </a:t>
            </a:r>
            <a:r>
              <a:rPr lang="cs-CZ" dirty="0"/>
              <a:t>v zubní sklovině je obsažen </a:t>
            </a:r>
            <a:r>
              <a:rPr lang="cs-CZ" dirty="0" smtClean="0">
                <a:solidFill>
                  <a:srgbClr val="FF0000"/>
                </a:solidFill>
              </a:rPr>
              <a:t>fluor</a:t>
            </a:r>
            <a:r>
              <a:rPr lang="cs-CZ" dirty="0" smtClean="0"/>
              <a:t> </a:t>
            </a:r>
            <a:r>
              <a:rPr lang="cs-CZ" dirty="0"/>
              <a:t>a brom se používá ve </a:t>
            </a:r>
            <a:r>
              <a:rPr lang="cs-CZ" dirty="0" smtClean="0">
                <a:solidFill>
                  <a:srgbClr val="FF0000"/>
                </a:solidFill>
              </a:rPr>
              <a:t>fotografickém</a:t>
            </a:r>
            <a:r>
              <a:rPr lang="cs-CZ" dirty="0" smtClean="0"/>
              <a:t> </a:t>
            </a:r>
            <a:r>
              <a:rPr lang="cs-CZ" dirty="0"/>
              <a:t>průmyslu. Dvouprvkové sloučeniny halogenů se nazývají </a:t>
            </a:r>
            <a:r>
              <a:rPr lang="cs-CZ" dirty="0" smtClean="0">
                <a:solidFill>
                  <a:srgbClr val="FF0000"/>
                </a:solidFill>
              </a:rPr>
              <a:t>halogenidy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a </a:t>
            </a:r>
            <a:r>
              <a:rPr lang="cs-CZ" dirty="0"/>
              <a:t>atomy halogenů v nich mají oxidační číslo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-I</a:t>
            </a:r>
            <a:r>
              <a:rPr lang="cs-CZ" dirty="0" smtClean="0"/>
              <a:t>. </a:t>
            </a:r>
            <a:r>
              <a:rPr lang="cs-CZ" dirty="0"/>
              <a:t>Mezi nejznámější halogenidy patří kuchyňská sůl = </a:t>
            </a:r>
            <a:r>
              <a:rPr lang="cs-CZ" dirty="0" smtClean="0">
                <a:solidFill>
                  <a:srgbClr val="FF0000"/>
                </a:solidFill>
              </a:rPr>
              <a:t>chlorid sodný</a:t>
            </a:r>
            <a:r>
              <a:rPr lang="cs-CZ" dirty="0" smtClean="0"/>
              <a:t>, </a:t>
            </a:r>
            <a:r>
              <a:rPr lang="cs-CZ" dirty="0"/>
              <a:t>k ochraně před radiací se používá </a:t>
            </a:r>
            <a:r>
              <a:rPr lang="cs-CZ" dirty="0" smtClean="0">
                <a:solidFill>
                  <a:srgbClr val="FF0000"/>
                </a:solidFill>
              </a:rPr>
              <a:t>jodid draselný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529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upload.wikimedia.org/wikipedia/commons/8/87/Chlorine-3D-vdW.png</a:t>
            </a:r>
            <a:endParaRPr lang="cs-CZ" dirty="0"/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www.oskole.sk/userfiles/image/ch%C3%A9mia/halogeny/image004.jpg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jumk.de/mein-pse/fluor.jpg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upload.wikimedia.org/wikipedia/commons/thumb/8/87/Bromine-ampoule.jpg/600px-Bromine-ampoule.jpg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upload.wikimedia.org/wikipedia/commons/3/3c/Jod_pevny.jpg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upload.wikimedia.org/wikipedia/commons/thumb/a/a2/Salt_Crystals.JPG/800px-Salt_Crystals.JPG</a:t>
            </a:r>
            <a:endParaRPr lang="cs-CZ" dirty="0" smtClean="0"/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upload.wikimedia.org/wikipedia/commons/3/34/Jodid_draseln%C3%BD.jpg</a:t>
            </a:r>
            <a:endParaRPr lang="cs-CZ" dirty="0" smtClean="0"/>
          </a:p>
          <a:p>
            <a:pPr marL="82296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82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upload.wikimedia.org/wikipedia/commons/3/3c/Jod_pev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465" y="4298712"/>
            <a:ext cx="2147009" cy="203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úbor:Bromine-ampou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149" y="4298712"/>
            <a:ext cx="2025154" cy="203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jumk.de/mein-pse/flu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25" y="4298712"/>
            <a:ext cx="2016224" cy="203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oskole.sk/userfiles/image/ch%C3%A9mia/halogeny/image0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98712"/>
            <a:ext cx="1872208" cy="203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8/87/Chlorine-3D-vd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12776"/>
            <a:ext cx="27241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prvky VII. A skupiny PSP</a:t>
            </a:r>
          </a:p>
          <a:p>
            <a:r>
              <a:rPr lang="cs-CZ" dirty="0" smtClean="0"/>
              <a:t>volné halogeny jsou složeny ze dvou atomových molekul</a:t>
            </a:r>
          </a:p>
          <a:p>
            <a:r>
              <a:rPr lang="cs-CZ" dirty="0" smtClean="0"/>
              <a:t>vyskytují se zejména jako součást solí v mořské vodě</a:t>
            </a:r>
          </a:p>
          <a:p>
            <a:endParaRPr lang="cs-CZ" dirty="0"/>
          </a:p>
          <a:p>
            <a:pPr marL="82296" indent="0">
              <a:buNone/>
            </a:pPr>
            <a:r>
              <a:rPr lang="cs-CZ" dirty="0" smtClean="0"/>
              <a:t> Cl₂		    F₂		     </a:t>
            </a:r>
            <a:r>
              <a:rPr lang="cs-CZ" dirty="0" smtClean="0">
                <a:solidFill>
                  <a:srgbClr val="FFFF00"/>
                </a:solidFill>
              </a:rPr>
              <a:t>Br₂</a:t>
            </a:r>
            <a:r>
              <a:rPr lang="cs-CZ" dirty="0" smtClean="0">
                <a:solidFill>
                  <a:srgbClr val="FF0000"/>
                </a:solidFill>
              </a:rPr>
              <a:t>		I₂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216512" cy="46634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 Které halogeny znáte?</a:t>
            </a:r>
          </a:p>
          <a:p>
            <a:r>
              <a:rPr lang="cs-CZ" dirty="0" smtClean="0"/>
              <a:t>2. Který z halogenů se vyskytuje </a:t>
            </a:r>
            <a:br>
              <a:rPr lang="cs-CZ" dirty="0" smtClean="0"/>
            </a:br>
            <a:r>
              <a:rPr lang="cs-CZ" dirty="0" smtClean="0"/>
              <a:t>   v pitné vodě?</a:t>
            </a:r>
          </a:p>
          <a:p>
            <a:r>
              <a:rPr lang="cs-CZ" dirty="0" smtClean="0"/>
              <a:t>3. Který halogen je v hormonu </a:t>
            </a:r>
            <a:br>
              <a:rPr lang="cs-CZ" dirty="0" smtClean="0"/>
            </a:br>
            <a:r>
              <a:rPr lang="cs-CZ" dirty="0" smtClean="0"/>
              <a:t>   štítné žlázy?</a:t>
            </a:r>
          </a:p>
          <a:p>
            <a:r>
              <a:rPr lang="cs-CZ" dirty="0" smtClean="0"/>
              <a:t>4. Který halogen se vyskytuje </a:t>
            </a:r>
            <a:br>
              <a:rPr lang="cs-CZ" dirty="0" smtClean="0"/>
            </a:br>
            <a:r>
              <a:rPr lang="cs-CZ" dirty="0" smtClean="0"/>
              <a:t>   v zubní sklovině?</a:t>
            </a:r>
          </a:p>
          <a:p>
            <a:r>
              <a:rPr lang="cs-CZ" dirty="0" smtClean="0"/>
              <a:t>5. Který z halogenů je velmi</a:t>
            </a:r>
            <a:br>
              <a:rPr lang="cs-CZ" dirty="0" smtClean="0"/>
            </a:br>
            <a:r>
              <a:rPr lang="cs-CZ" dirty="0" smtClean="0"/>
              <a:t>   jedovatý a leptá sliznice?</a:t>
            </a:r>
          </a:p>
          <a:p>
            <a:r>
              <a:rPr lang="cs-CZ" dirty="0" smtClean="0"/>
              <a:t>6. Sůl kterého halogenu se</a:t>
            </a:r>
            <a:br>
              <a:rPr lang="cs-CZ" dirty="0" smtClean="0"/>
            </a:br>
            <a:r>
              <a:rPr lang="cs-CZ" dirty="0" smtClean="0"/>
              <a:t>   využívá ve fotografickém </a:t>
            </a:r>
            <a:br>
              <a:rPr lang="cs-CZ" dirty="0" smtClean="0"/>
            </a:br>
            <a:r>
              <a:rPr lang="cs-CZ" dirty="0" smtClean="0"/>
              <a:t>   průmyslu?</a:t>
            </a:r>
          </a:p>
          <a:p>
            <a:r>
              <a:rPr lang="cs-CZ" dirty="0" smtClean="0"/>
              <a:t>7. V jakých skupenstvích se </a:t>
            </a:r>
            <a:br>
              <a:rPr lang="cs-CZ" dirty="0" smtClean="0"/>
            </a:br>
            <a:r>
              <a:rPr lang="cs-CZ" dirty="0" smtClean="0"/>
              <a:t>   vyskytují jednotlivé halogeny?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40152" y="1524000"/>
            <a:ext cx="2993536" cy="466344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Správné odpovědi:</a:t>
            </a:r>
          </a:p>
          <a:p>
            <a:r>
              <a:rPr lang="cs-CZ" dirty="0">
                <a:solidFill>
                  <a:srgbClr val="FF0000"/>
                </a:solidFill>
              </a:rPr>
              <a:t>1. Cl, F, I, Br</a:t>
            </a:r>
          </a:p>
          <a:p>
            <a:r>
              <a:rPr lang="cs-CZ" dirty="0">
                <a:solidFill>
                  <a:srgbClr val="FF0000"/>
                </a:solidFill>
              </a:rPr>
              <a:t>2. Cl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</a:t>
            </a:r>
            <a:r>
              <a:rPr lang="cs-CZ" dirty="0">
                <a:solidFill>
                  <a:srgbClr val="FF0000"/>
                </a:solidFill>
              </a:rPr>
              <a:t>. 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 smtClean="0">
                <a:solidFill>
                  <a:srgbClr val="FF0000"/>
                </a:solidFill>
              </a:rPr>
              <a:t>F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r>
              <a:rPr lang="cs-CZ" dirty="0">
                <a:solidFill>
                  <a:srgbClr val="FF0000"/>
                </a:solidFill>
              </a:rPr>
              <a:t>. Cl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. Br (</a:t>
            </a:r>
            <a:r>
              <a:rPr lang="cs-CZ" dirty="0" err="1">
                <a:solidFill>
                  <a:srgbClr val="FF0000"/>
                </a:solidFill>
              </a:rPr>
              <a:t>AgBr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7</a:t>
            </a:r>
            <a:r>
              <a:rPr lang="cs-CZ" dirty="0">
                <a:solidFill>
                  <a:srgbClr val="FF0000"/>
                </a:solidFill>
              </a:rPr>
              <a:t>. Cl₂ – </a:t>
            </a:r>
            <a:r>
              <a:rPr lang="cs-CZ" dirty="0" smtClean="0">
                <a:solidFill>
                  <a:srgbClr val="FF0000"/>
                </a:solidFill>
              </a:rPr>
              <a:t>plynné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   F</a:t>
            </a:r>
            <a:r>
              <a:rPr lang="cs-CZ" dirty="0">
                <a:solidFill>
                  <a:srgbClr val="FF0000"/>
                </a:solidFill>
              </a:rPr>
              <a:t>₂ – </a:t>
            </a:r>
            <a:r>
              <a:rPr lang="cs-CZ" dirty="0" smtClean="0">
                <a:solidFill>
                  <a:srgbClr val="FF0000"/>
                </a:solidFill>
              </a:rPr>
              <a:t>plynné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   Br</a:t>
            </a:r>
            <a:r>
              <a:rPr lang="cs-CZ" dirty="0">
                <a:solidFill>
                  <a:srgbClr val="FF0000"/>
                </a:solidFill>
              </a:rPr>
              <a:t>₂ – </a:t>
            </a:r>
            <a:r>
              <a:rPr lang="cs-CZ" dirty="0" smtClean="0">
                <a:solidFill>
                  <a:srgbClr val="FF0000"/>
                </a:solidFill>
              </a:rPr>
              <a:t>kapalné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   I</a:t>
            </a:r>
            <a:r>
              <a:rPr lang="cs-CZ" dirty="0">
                <a:solidFill>
                  <a:srgbClr val="FF0000"/>
                </a:solidFill>
              </a:rPr>
              <a:t>₂ – pevné 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oubor:Jodid draseln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877391"/>
            <a:ext cx="2880320" cy="273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oubor:Salt Crysta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89162"/>
            <a:ext cx="367470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/>
              <a:t>jsou dvouprvkové sloučeniny halogenů</a:t>
            </a:r>
          </a:p>
          <a:p>
            <a:r>
              <a:rPr lang="cs-CZ" sz="3000" dirty="0" smtClean="0"/>
              <a:t>atomy halogenů mají v halogenidech oxidační číslo –I</a:t>
            </a:r>
          </a:p>
          <a:p>
            <a:r>
              <a:rPr lang="cs-CZ" sz="3000" dirty="0" smtClean="0"/>
              <a:t>podstatné jméno v jejich názvu je odvozeno od halogenu s koncovkou – id</a:t>
            </a:r>
          </a:p>
          <a:p>
            <a:pPr marL="82296" indent="0">
              <a:buNone/>
            </a:pPr>
            <a:r>
              <a:rPr lang="cs-CZ" sz="3000" dirty="0" smtClean="0">
                <a:solidFill>
                  <a:srgbClr val="FF0000"/>
                </a:solidFill>
              </a:rPr>
              <a:t>       chlorid sodný</a:t>
            </a:r>
            <a:r>
              <a:rPr lang="cs-CZ" dirty="0"/>
              <a:t>	</a:t>
            </a:r>
            <a:r>
              <a:rPr lang="cs-CZ" dirty="0" smtClean="0"/>
              <a:t>      </a:t>
            </a:r>
            <a:r>
              <a:rPr lang="cs-CZ" sz="3000" dirty="0" smtClean="0">
                <a:solidFill>
                  <a:srgbClr val="FF0000"/>
                </a:solidFill>
              </a:rPr>
              <a:t>jodid draselný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Odpovězte na otázky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1. Jak se nazývají halogenidy</a:t>
            </a:r>
            <a:r>
              <a:rPr lang="cs-CZ" sz="3100" dirty="0"/>
              <a:t> </a:t>
            </a:r>
            <a:r>
              <a:rPr lang="cs-CZ" sz="3100" dirty="0" smtClean="0"/>
              <a:t>odvozené</a:t>
            </a:r>
          </a:p>
          <a:p>
            <a:pPr marL="82296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od jednotlivých halogenů?</a:t>
            </a:r>
          </a:p>
          <a:p>
            <a:r>
              <a:rPr lang="cs-CZ" sz="3100" dirty="0" smtClean="0"/>
              <a:t>2. Které významné halogenidy znáte?</a:t>
            </a:r>
          </a:p>
          <a:p>
            <a:endParaRPr lang="cs-CZ" sz="3100" dirty="0"/>
          </a:p>
          <a:p>
            <a:pPr marL="82296" indent="0">
              <a:buNone/>
            </a:pPr>
            <a:r>
              <a:rPr lang="cs-CZ" sz="3100" dirty="0" smtClean="0">
                <a:solidFill>
                  <a:srgbClr val="FF0000"/>
                </a:solidFill>
              </a:rPr>
              <a:t>Správné odpovědi:</a:t>
            </a:r>
          </a:p>
          <a:p>
            <a:r>
              <a:rPr lang="cs-CZ" sz="3100" dirty="0">
                <a:solidFill>
                  <a:srgbClr val="FF0000"/>
                </a:solidFill>
              </a:rPr>
              <a:t>1. Cl – chlorid; F – fluorid; I – jodid; </a:t>
            </a:r>
            <a:br>
              <a:rPr lang="cs-CZ" sz="3100" dirty="0">
                <a:solidFill>
                  <a:srgbClr val="FF0000"/>
                </a:solidFill>
              </a:rPr>
            </a:br>
            <a:r>
              <a:rPr lang="cs-CZ" sz="3100" dirty="0">
                <a:solidFill>
                  <a:srgbClr val="FF0000"/>
                </a:solidFill>
              </a:rPr>
              <a:t>    Br – bromid</a:t>
            </a:r>
          </a:p>
          <a:p>
            <a:r>
              <a:rPr lang="cs-CZ" sz="3100" dirty="0">
                <a:solidFill>
                  <a:srgbClr val="FF0000"/>
                </a:solidFill>
              </a:rPr>
              <a:t>2. </a:t>
            </a:r>
            <a:r>
              <a:rPr lang="cs-CZ" sz="3100" dirty="0" err="1">
                <a:solidFill>
                  <a:srgbClr val="FF0000"/>
                </a:solidFill>
              </a:rPr>
              <a:t>NaCl</a:t>
            </a:r>
            <a:r>
              <a:rPr lang="cs-CZ" sz="3100" dirty="0">
                <a:solidFill>
                  <a:srgbClr val="FF0000"/>
                </a:solidFill>
              </a:rPr>
              <a:t>, </a:t>
            </a:r>
            <a:r>
              <a:rPr lang="cs-CZ" sz="3100" dirty="0" err="1">
                <a:solidFill>
                  <a:srgbClr val="FF0000"/>
                </a:solidFill>
              </a:rPr>
              <a:t>CaF</a:t>
            </a:r>
            <a:r>
              <a:rPr lang="cs-CZ" sz="3100" dirty="0">
                <a:solidFill>
                  <a:srgbClr val="FF0000"/>
                </a:solidFill>
              </a:rPr>
              <a:t>₂, </a:t>
            </a:r>
            <a:r>
              <a:rPr lang="cs-CZ" sz="3100" dirty="0" err="1">
                <a:solidFill>
                  <a:srgbClr val="FF0000"/>
                </a:solidFill>
              </a:rPr>
              <a:t>AgBr</a:t>
            </a:r>
            <a:r>
              <a:rPr lang="cs-CZ" sz="3100" dirty="0">
                <a:solidFill>
                  <a:srgbClr val="FF0000"/>
                </a:solidFill>
              </a:rPr>
              <a:t>, KI (ochrana před </a:t>
            </a:r>
            <a:br>
              <a:rPr lang="cs-CZ" sz="3100" dirty="0">
                <a:solidFill>
                  <a:srgbClr val="FF0000"/>
                </a:solidFill>
              </a:rPr>
            </a:br>
            <a:r>
              <a:rPr lang="cs-CZ" sz="3100" dirty="0">
                <a:solidFill>
                  <a:srgbClr val="FF0000"/>
                </a:solidFill>
              </a:rPr>
              <a:t>    radiací</a:t>
            </a:r>
            <a:r>
              <a:rPr lang="cs-CZ" sz="3100" dirty="0" smtClean="0">
                <a:solidFill>
                  <a:srgbClr val="FF0000"/>
                </a:solidFill>
              </a:rPr>
              <a:t>)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chemické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chlorid železitý</a:t>
            </a:r>
          </a:p>
          <a:p>
            <a:r>
              <a:rPr lang="cs-CZ" dirty="0" smtClean="0"/>
              <a:t>jodid draselný</a:t>
            </a:r>
          </a:p>
          <a:p>
            <a:r>
              <a:rPr lang="cs-CZ" dirty="0" smtClean="0"/>
              <a:t>fluorid jodistý</a:t>
            </a:r>
          </a:p>
          <a:p>
            <a:r>
              <a:rPr lang="cs-CZ" dirty="0" smtClean="0"/>
              <a:t>bromid fosforečný</a:t>
            </a:r>
          </a:p>
          <a:p>
            <a:r>
              <a:rPr lang="cs-CZ" dirty="0" smtClean="0"/>
              <a:t>fluorid sodný</a:t>
            </a:r>
          </a:p>
          <a:p>
            <a:r>
              <a:rPr lang="cs-CZ" dirty="0" smtClean="0"/>
              <a:t>chlorid cínatý</a:t>
            </a:r>
          </a:p>
          <a:p>
            <a:r>
              <a:rPr lang="cs-CZ" dirty="0" smtClean="0"/>
              <a:t>jodid barnatý</a:t>
            </a:r>
          </a:p>
          <a:p>
            <a:r>
              <a:rPr lang="cs-CZ" dirty="0" smtClean="0"/>
              <a:t>bromid cíničitý</a:t>
            </a:r>
          </a:p>
          <a:p>
            <a:r>
              <a:rPr lang="cs-CZ" dirty="0" smtClean="0"/>
              <a:t>chlorid hořečnatý</a:t>
            </a:r>
          </a:p>
          <a:p>
            <a:r>
              <a:rPr lang="cs-CZ" dirty="0" smtClean="0"/>
              <a:t>jodid hlinitý</a:t>
            </a:r>
          </a:p>
          <a:p>
            <a:r>
              <a:rPr lang="cs-CZ" dirty="0" smtClean="0"/>
              <a:t>fluorid sírový</a:t>
            </a:r>
          </a:p>
          <a:p>
            <a:r>
              <a:rPr lang="cs-CZ" dirty="0" smtClean="0"/>
              <a:t>bromid titaničitý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FeCl</a:t>
            </a:r>
            <a:r>
              <a:rPr lang="cs-CZ" dirty="0" smtClean="0">
                <a:solidFill>
                  <a:srgbClr val="FF0000"/>
                </a:solidFill>
              </a:rPr>
              <a:t>₃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IF₇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PBr</a:t>
            </a:r>
            <a:r>
              <a:rPr lang="cs-CZ" dirty="0" smtClean="0">
                <a:solidFill>
                  <a:srgbClr val="FF0000"/>
                </a:solidFill>
              </a:rPr>
              <a:t>₅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NaF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SnCl</a:t>
            </a:r>
            <a:r>
              <a:rPr lang="cs-CZ" dirty="0" smtClean="0">
                <a:solidFill>
                  <a:srgbClr val="FF0000"/>
                </a:solidFill>
              </a:rPr>
              <a:t>₂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BaI</a:t>
            </a:r>
            <a:r>
              <a:rPr lang="cs-CZ" dirty="0" smtClean="0">
                <a:solidFill>
                  <a:srgbClr val="FF0000"/>
                </a:solidFill>
              </a:rPr>
              <a:t>₂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SnBr</a:t>
            </a:r>
            <a:r>
              <a:rPr lang="cs-CZ" dirty="0" smtClean="0">
                <a:solidFill>
                  <a:srgbClr val="FF0000"/>
                </a:solidFill>
              </a:rPr>
              <a:t>₄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MgCl</a:t>
            </a:r>
            <a:r>
              <a:rPr lang="cs-CZ" dirty="0" smtClean="0">
                <a:solidFill>
                  <a:srgbClr val="FF0000"/>
                </a:solidFill>
              </a:rPr>
              <a:t>₂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AlI</a:t>
            </a:r>
            <a:r>
              <a:rPr lang="cs-CZ" dirty="0" smtClean="0">
                <a:solidFill>
                  <a:srgbClr val="FF0000"/>
                </a:solidFill>
              </a:rPr>
              <a:t>₃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SF₆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TiBr</a:t>
            </a:r>
            <a:r>
              <a:rPr lang="cs-CZ" dirty="0" smtClean="0">
                <a:solidFill>
                  <a:srgbClr val="FF0000"/>
                </a:solidFill>
              </a:rPr>
              <a:t>₄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Vytvořte názvy k chemickým vzorcům</a:t>
            </a:r>
            <a:endParaRPr lang="cs-CZ" sz="3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OsF</a:t>
            </a:r>
            <a:r>
              <a:rPr lang="cs-CZ" dirty="0" smtClean="0"/>
              <a:t>₈</a:t>
            </a:r>
          </a:p>
          <a:p>
            <a:r>
              <a:rPr lang="cs-CZ" dirty="0" err="1" smtClean="0"/>
              <a:t>AsF</a:t>
            </a:r>
            <a:r>
              <a:rPr lang="cs-CZ" dirty="0" smtClean="0"/>
              <a:t>₅</a:t>
            </a:r>
          </a:p>
          <a:p>
            <a:r>
              <a:rPr lang="cs-CZ" dirty="0" err="1" smtClean="0"/>
              <a:t>LiBr</a:t>
            </a:r>
            <a:endParaRPr lang="cs-CZ" dirty="0" smtClean="0"/>
          </a:p>
          <a:p>
            <a:r>
              <a:rPr lang="cs-CZ" dirty="0" err="1" smtClean="0"/>
              <a:t>PCl</a:t>
            </a:r>
            <a:r>
              <a:rPr lang="cs-CZ" dirty="0" smtClean="0"/>
              <a:t>₅</a:t>
            </a:r>
          </a:p>
          <a:p>
            <a:r>
              <a:rPr lang="cs-CZ" dirty="0" err="1" smtClean="0"/>
              <a:t>KCl</a:t>
            </a:r>
            <a:endParaRPr lang="cs-CZ" dirty="0" smtClean="0"/>
          </a:p>
          <a:p>
            <a:r>
              <a:rPr lang="cs-CZ" dirty="0" err="1" smtClean="0"/>
              <a:t>MnF</a:t>
            </a:r>
            <a:r>
              <a:rPr lang="cs-CZ" dirty="0" smtClean="0"/>
              <a:t>₇</a:t>
            </a:r>
          </a:p>
          <a:p>
            <a:r>
              <a:rPr lang="cs-CZ" dirty="0" err="1" smtClean="0"/>
              <a:t>PbI</a:t>
            </a:r>
            <a:r>
              <a:rPr lang="cs-CZ" dirty="0" smtClean="0"/>
              <a:t>₂</a:t>
            </a:r>
          </a:p>
          <a:p>
            <a:r>
              <a:rPr lang="cs-CZ" dirty="0" err="1" smtClean="0"/>
              <a:t>CCl</a:t>
            </a:r>
            <a:r>
              <a:rPr lang="cs-CZ" dirty="0" smtClean="0"/>
              <a:t>₄</a:t>
            </a:r>
          </a:p>
          <a:p>
            <a:r>
              <a:rPr lang="cs-CZ" dirty="0" err="1" smtClean="0"/>
              <a:t>AsCl</a:t>
            </a:r>
            <a:r>
              <a:rPr lang="cs-CZ" dirty="0" smtClean="0"/>
              <a:t>₅</a:t>
            </a:r>
          </a:p>
          <a:p>
            <a:r>
              <a:rPr lang="cs-CZ" dirty="0" err="1" smtClean="0"/>
              <a:t>HgCl</a:t>
            </a:r>
            <a:r>
              <a:rPr lang="cs-CZ" dirty="0" smtClean="0"/>
              <a:t>₂</a:t>
            </a:r>
          </a:p>
          <a:p>
            <a:r>
              <a:rPr lang="cs-CZ" dirty="0" smtClean="0"/>
              <a:t>BI₃</a:t>
            </a:r>
          </a:p>
          <a:p>
            <a:r>
              <a:rPr lang="cs-CZ" dirty="0" err="1" smtClean="0"/>
              <a:t>FeF</a:t>
            </a:r>
            <a:r>
              <a:rPr lang="cs-CZ" dirty="0" smtClean="0"/>
              <a:t>₂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fluorid </a:t>
            </a:r>
            <a:r>
              <a:rPr lang="cs-CZ" dirty="0" smtClean="0">
                <a:solidFill>
                  <a:srgbClr val="FF0000"/>
                </a:solidFill>
              </a:rPr>
              <a:t>osmičelý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fluorid </a:t>
            </a:r>
            <a:r>
              <a:rPr lang="cs-CZ" dirty="0" smtClean="0">
                <a:solidFill>
                  <a:srgbClr val="FF0000"/>
                </a:solidFill>
              </a:rPr>
              <a:t>arseničný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bromid lithný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chlorid fosforečný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chlorid draselný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fluorid manganistý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jodid olovnatý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chlorid uhličitý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chlorid arseničný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chlorid rtuťnatý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jodid bromitý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fluorid železnatý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Doplňte a upravte rovnice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  </a:t>
            </a:r>
            <a:r>
              <a:rPr lang="cs-CZ" dirty="0" err="1" smtClean="0"/>
              <a:t>Al</a:t>
            </a:r>
            <a:r>
              <a:rPr lang="cs-CZ" dirty="0" smtClean="0"/>
              <a:t> + ……… →    </a:t>
            </a:r>
            <a:r>
              <a:rPr lang="cs-CZ" dirty="0" err="1" smtClean="0"/>
              <a:t>AlCl</a:t>
            </a:r>
            <a:r>
              <a:rPr lang="cs-CZ" dirty="0" smtClean="0"/>
              <a:t>₃ +    H₂ </a:t>
            </a:r>
          </a:p>
          <a:p>
            <a:r>
              <a:rPr lang="cs-CZ" dirty="0" smtClean="0"/>
              <a:t>…… +    I₂ →    HI</a:t>
            </a:r>
          </a:p>
          <a:p>
            <a:r>
              <a:rPr lang="cs-CZ" dirty="0" smtClean="0"/>
              <a:t>   </a:t>
            </a:r>
            <a:r>
              <a:rPr lang="cs-CZ" dirty="0" err="1" smtClean="0"/>
              <a:t>KBr</a:t>
            </a:r>
            <a:r>
              <a:rPr lang="cs-CZ" dirty="0" smtClean="0"/>
              <a:t> +    </a:t>
            </a:r>
            <a:r>
              <a:rPr lang="cs-CZ" dirty="0" err="1" smtClean="0"/>
              <a:t>Cl</a:t>
            </a:r>
            <a:r>
              <a:rPr lang="cs-CZ" dirty="0" smtClean="0"/>
              <a:t>₂ →    </a:t>
            </a:r>
            <a:r>
              <a:rPr lang="cs-CZ" dirty="0" err="1" smtClean="0"/>
              <a:t>KCl</a:t>
            </a:r>
            <a:r>
              <a:rPr lang="cs-CZ" dirty="0" smtClean="0"/>
              <a:t> + ………</a:t>
            </a:r>
          </a:p>
          <a:p>
            <a:r>
              <a:rPr lang="cs-CZ" dirty="0" smtClean="0"/>
              <a:t>   </a:t>
            </a:r>
            <a:r>
              <a:rPr lang="cs-CZ" dirty="0" err="1" smtClean="0"/>
              <a:t>Cu</a:t>
            </a:r>
            <a:r>
              <a:rPr lang="cs-CZ" dirty="0" smtClean="0"/>
              <a:t> +    Cl₂ → …………  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Řešení: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2 </a:t>
            </a:r>
            <a:r>
              <a:rPr lang="cs-CZ" dirty="0">
                <a:solidFill>
                  <a:srgbClr val="FF0000"/>
                </a:solidFill>
              </a:rPr>
              <a:t>Al + 6 </a:t>
            </a:r>
            <a:r>
              <a:rPr lang="cs-CZ" dirty="0" err="1">
                <a:solidFill>
                  <a:srgbClr val="FF0000"/>
                </a:solidFill>
              </a:rPr>
              <a:t>HCl</a:t>
            </a:r>
            <a:r>
              <a:rPr lang="cs-CZ" dirty="0">
                <a:solidFill>
                  <a:srgbClr val="FF0000"/>
                </a:solidFill>
              </a:rPr>
              <a:t> → 2 </a:t>
            </a:r>
            <a:r>
              <a:rPr lang="cs-CZ" dirty="0" err="1">
                <a:solidFill>
                  <a:srgbClr val="FF0000"/>
                </a:solidFill>
              </a:rPr>
              <a:t>AlCl</a:t>
            </a:r>
            <a:r>
              <a:rPr lang="cs-CZ" dirty="0">
                <a:solidFill>
                  <a:srgbClr val="FF0000"/>
                </a:solidFill>
              </a:rPr>
              <a:t>₃ + 3 H₂</a:t>
            </a:r>
          </a:p>
          <a:p>
            <a:r>
              <a:rPr lang="cs-CZ" dirty="0">
                <a:solidFill>
                  <a:srgbClr val="FF0000"/>
                </a:solidFill>
              </a:rPr>
              <a:t>H₂ + I₂ → 2 HI</a:t>
            </a:r>
          </a:p>
          <a:p>
            <a:r>
              <a:rPr lang="cs-CZ" dirty="0">
                <a:solidFill>
                  <a:srgbClr val="FF0000"/>
                </a:solidFill>
              </a:rPr>
              <a:t>2 </a:t>
            </a:r>
            <a:r>
              <a:rPr lang="cs-CZ" dirty="0" err="1">
                <a:solidFill>
                  <a:srgbClr val="FF0000"/>
                </a:solidFill>
              </a:rPr>
              <a:t>KBr</a:t>
            </a:r>
            <a:r>
              <a:rPr lang="cs-CZ" dirty="0">
                <a:solidFill>
                  <a:srgbClr val="FF0000"/>
                </a:solidFill>
              </a:rPr>
              <a:t> + Cl₂ → 2 </a:t>
            </a:r>
            <a:r>
              <a:rPr lang="cs-CZ" dirty="0" err="1">
                <a:solidFill>
                  <a:srgbClr val="FF0000"/>
                </a:solidFill>
              </a:rPr>
              <a:t>KCl</a:t>
            </a:r>
            <a:r>
              <a:rPr lang="cs-CZ" dirty="0">
                <a:solidFill>
                  <a:srgbClr val="FF0000"/>
                </a:solidFill>
              </a:rPr>
              <a:t> + Br₂</a:t>
            </a:r>
          </a:p>
          <a:p>
            <a:r>
              <a:rPr lang="cs-CZ" dirty="0" err="1">
                <a:solidFill>
                  <a:srgbClr val="FF0000"/>
                </a:solidFill>
              </a:rPr>
              <a:t>Cu</a:t>
            </a:r>
            <a:r>
              <a:rPr lang="cs-CZ" dirty="0">
                <a:solidFill>
                  <a:srgbClr val="FF0000"/>
                </a:solidFill>
              </a:rPr>
              <a:t> + Cl₂ → </a:t>
            </a:r>
            <a:r>
              <a:rPr lang="cs-CZ" dirty="0" err="1">
                <a:solidFill>
                  <a:srgbClr val="FF0000"/>
                </a:solidFill>
              </a:rPr>
              <a:t>CuCl</a:t>
            </a:r>
            <a:r>
              <a:rPr lang="cs-CZ" dirty="0">
                <a:solidFill>
                  <a:srgbClr val="FF0000"/>
                </a:solidFill>
              </a:rPr>
              <a:t>₂ 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Vyjádřete chemickými rovnicemi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chlor + bromid sodný → brom + chlorid sodný</a:t>
            </a:r>
          </a:p>
          <a:p>
            <a:r>
              <a:rPr lang="cs-CZ" sz="2800" dirty="0" smtClean="0"/>
              <a:t>chlor + jodid draselný → jod + chlorid draselný</a:t>
            </a:r>
          </a:p>
          <a:p>
            <a:r>
              <a:rPr lang="cs-CZ" sz="2800" dirty="0" smtClean="0"/>
              <a:t>brom + jodid sodný → jod + bromid sodný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Řešení:</a:t>
            </a:r>
          </a:p>
          <a:p>
            <a:r>
              <a:rPr lang="cs-CZ" sz="2800" dirty="0">
                <a:solidFill>
                  <a:srgbClr val="FF0000"/>
                </a:solidFill>
              </a:rPr>
              <a:t>Cl₂ + 2 </a:t>
            </a:r>
            <a:r>
              <a:rPr lang="cs-CZ" sz="2800" dirty="0" err="1">
                <a:solidFill>
                  <a:srgbClr val="FF0000"/>
                </a:solidFill>
              </a:rPr>
              <a:t>NaBr</a:t>
            </a:r>
            <a:r>
              <a:rPr lang="cs-CZ" sz="2800" dirty="0">
                <a:solidFill>
                  <a:srgbClr val="FF0000"/>
                </a:solidFill>
              </a:rPr>
              <a:t> → Br₂ + 2 </a:t>
            </a:r>
            <a:r>
              <a:rPr lang="cs-CZ" sz="2800" dirty="0" err="1">
                <a:solidFill>
                  <a:srgbClr val="FF0000"/>
                </a:solidFill>
              </a:rPr>
              <a:t>NaCl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Cl₂ + 2 KI → I₂ + 2 </a:t>
            </a:r>
            <a:r>
              <a:rPr lang="cs-CZ" sz="2800" dirty="0" err="1">
                <a:solidFill>
                  <a:srgbClr val="FF0000"/>
                </a:solidFill>
              </a:rPr>
              <a:t>KCl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Br₂ + 2 </a:t>
            </a:r>
            <a:r>
              <a:rPr lang="cs-CZ" sz="2800" dirty="0" err="1">
                <a:solidFill>
                  <a:srgbClr val="FF0000"/>
                </a:solidFill>
              </a:rPr>
              <a:t>NaI</a:t>
            </a:r>
            <a:r>
              <a:rPr lang="cs-CZ" sz="2800" dirty="0">
                <a:solidFill>
                  <a:srgbClr val="FF0000"/>
                </a:solidFill>
              </a:rPr>
              <a:t> → I₂ + 2 </a:t>
            </a:r>
            <a:r>
              <a:rPr lang="cs-CZ" sz="2800" dirty="0" err="1">
                <a:solidFill>
                  <a:srgbClr val="FF0000"/>
                </a:solidFill>
              </a:rPr>
              <a:t>NaBr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  <a:latin typeface="Calibri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553</Words>
  <Application>Microsoft Office PowerPoint</Application>
  <PresentationFormat>Předvádění na obrazovce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Halogeny a halogenidy</vt:lpstr>
      <vt:lpstr>Halogeny</vt:lpstr>
      <vt:lpstr>Odpovězte na otázky</vt:lpstr>
      <vt:lpstr>Halogenidy</vt:lpstr>
      <vt:lpstr>Odpovězte na otázky </vt:lpstr>
      <vt:lpstr>Vytvořte chemické vzorce</vt:lpstr>
      <vt:lpstr>Vytvořte názvy k chemickým vzorcům</vt:lpstr>
      <vt:lpstr>Doplňte a upravte rovnice</vt:lpstr>
      <vt:lpstr>Vyjádřete chemickými rovnicemi</vt:lpstr>
      <vt:lpstr>Shrnutí Doplňte text</vt:lpstr>
      <vt:lpstr>Řešení shrnutí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Halogeny a halogenidy</dc:title>
  <dc:creator>Vlastnik</dc:creator>
  <cp:lastModifiedBy>Svatka</cp:lastModifiedBy>
  <cp:revision>20</cp:revision>
  <dcterms:created xsi:type="dcterms:W3CDTF">2012-09-10T17:55:15Z</dcterms:created>
  <dcterms:modified xsi:type="dcterms:W3CDTF">2013-01-08T17:38:55Z</dcterms:modified>
</cp:coreProperties>
</file>